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bold.fntdata"/><Relationship Id="rId6" Type="http://schemas.openxmlformats.org/officeDocument/2006/relationships/slide" Target="slides/slide1.xml"/><Relationship Id="rId18" Type="http://schemas.openxmlformats.org/officeDocument/2006/relationships/font" Target="fonts/Maven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3aa675a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13aa675a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3aa675a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13aa675a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13aa675a7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13aa675a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3aa675a7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13aa675a7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3aa675a7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13aa675a7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13aa675a7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13aa675a7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3aa675a7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13aa675a7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Voz y </a:t>
            </a:r>
            <a:r>
              <a:rPr lang="es-419"/>
              <a:t>respiración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y cultura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285825" y="143725"/>
            <a:ext cx="8407200" cy="834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177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Respiración Teatral i</a:t>
            </a:r>
            <a:r>
              <a:rPr lang="es-419" sz="2278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r>
              <a:rPr lang="es-419" sz="255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r>
              <a:rPr lang="es-419" sz="2197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ortancia</a:t>
            </a:r>
            <a:r>
              <a:rPr b="0" lang="es-419" sz="2642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b="0" lang="es-419" sz="1864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Fundamental para la proyección de la voz, la resistencia y la emoció</a:t>
            </a:r>
            <a:r>
              <a:rPr b="0" lang="es-419" sz="2197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 e</a:t>
            </a:r>
            <a:r>
              <a:rPr b="0" lang="es-419" sz="197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 la </a:t>
            </a:r>
            <a:r>
              <a:rPr b="0" lang="es-419" sz="242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b="0" lang="es-419" sz="197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nterpretación</a:t>
            </a:r>
            <a:endParaRPr sz="151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588475" y="48699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1452">
                <a:solidFill>
                  <a:srgbClr val="0000FF"/>
                </a:solidFill>
              </a:rPr>
              <a:t>. </a:t>
            </a:r>
            <a:r>
              <a:rPr b="1" lang="es-419" sz="1688">
                <a:solidFill>
                  <a:srgbClr val="000000"/>
                </a:solidFill>
              </a:rPr>
              <a:t>I</a:t>
            </a:r>
            <a:r>
              <a:rPr lang="es-419" sz="2642">
                <a:solidFill>
                  <a:srgbClr val="000000"/>
                </a:solidFill>
              </a:rPr>
              <a:t>.</a:t>
            </a:r>
            <a:endParaRPr sz="2642">
              <a:solidFill>
                <a:srgbClr val="000000"/>
              </a:solidFill>
            </a:endParaRPr>
          </a:p>
          <a:p>
            <a:pPr indent="-396387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42"/>
              <a:buChar char="●"/>
            </a:pPr>
            <a:r>
              <a:t/>
            </a:r>
            <a:endParaRPr sz="2642">
              <a:solidFill>
                <a:srgbClr val="000000"/>
              </a:solidFill>
            </a:endParaRPr>
          </a:p>
          <a:p>
            <a:pPr indent="-323815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9"/>
              <a:buChar char="○"/>
            </a:pPr>
            <a:r>
              <a:t/>
            </a:r>
            <a:endParaRPr sz="1499">
              <a:solidFill>
                <a:srgbClr val="000000"/>
              </a:solidFill>
            </a:endParaRPr>
          </a:p>
          <a:p>
            <a:pPr indent="-396387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2"/>
              <a:buChar char="○"/>
            </a:pPr>
            <a:r>
              <a:t/>
            </a:r>
            <a:endParaRPr sz="2642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85" name="Google Shape;285;p14"/>
          <p:cNvSpPr/>
          <p:nvPr/>
        </p:nvSpPr>
        <p:spPr>
          <a:xfrm>
            <a:off x="834925" y="2571750"/>
            <a:ext cx="1285800" cy="12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1642">
                <a:latin typeface="Nunito"/>
                <a:ea typeface="Nunito"/>
                <a:cs typeface="Nunito"/>
                <a:sym typeface="Nunito"/>
              </a:rPr>
              <a:t>Tipos de respiración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p14"/>
          <p:cNvSpPr/>
          <p:nvPr/>
        </p:nvSpPr>
        <p:spPr>
          <a:xfrm>
            <a:off x="3045625" y="977825"/>
            <a:ext cx="1285800" cy="1285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1599">
                <a:latin typeface="Nunito"/>
                <a:ea typeface="Nunito"/>
                <a:cs typeface="Nunito"/>
                <a:sym typeface="Nunito"/>
              </a:rPr>
              <a:t>Diafragmática</a:t>
            </a:r>
            <a:r>
              <a:rPr lang="es-419" sz="1599">
                <a:latin typeface="Nunito"/>
                <a:ea typeface="Nunito"/>
                <a:cs typeface="Nunito"/>
                <a:sym typeface="Nunito"/>
              </a:rPr>
              <a:t> </a:t>
            </a:r>
            <a:endParaRPr sz="1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5022975" y="1299275"/>
            <a:ext cx="1285800" cy="64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2965138" y="4009563"/>
            <a:ext cx="1285800" cy="1285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1642">
                <a:latin typeface="Nunito"/>
                <a:ea typeface="Nunito"/>
                <a:cs typeface="Nunito"/>
                <a:sym typeface="Nunito"/>
              </a:rPr>
              <a:t>Clavícula</a:t>
            </a:r>
            <a:endParaRPr sz="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3045625" y="2440125"/>
            <a:ext cx="1285800" cy="1285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419" sz="1442"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b="1" lang="es-419" sz="1842">
                <a:latin typeface="Nunito"/>
                <a:ea typeface="Nunito"/>
                <a:cs typeface="Nunito"/>
                <a:sym typeface="Nunito"/>
              </a:rPr>
              <a:t>oráxica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729600" y="1299263"/>
            <a:ext cx="18249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342">
                <a:latin typeface="Nunito"/>
                <a:ea typeface="Nunito"/>
                <a:cs typeface="Nunito"/>
                <a:sym typeface="Nunito"/>
              </a:rPr>
              <a:t>La más utilizada en el teatro, permite un control total de la voz.</a:t>
            </a:r>
            <a:endParaRPr sz="100"/>
          </a:p>
        </p:txBody>
      </p:sp>
      <p:sp>
        <p:nvSpPr>
          <p:cNvPr id="291" name="Google Shape;291;p14"/>
          <p:cNvSpPr txBox="1"/>
          <p:nvPr/>
        </p:nvSpPr>
        <p:spPr>
          <a:xfrm>
            <a:off x="6590100" y="2559525"/>
            <a:ext cx="23034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342">
                <a:latin typeface="Nunito"/>
                <a:ea typeface="Nunito"/>
                <a:cs typeface="Nunito"/>
                <a:sym typeface="Nunito"/>
              </a:rPr>
              <a:t>Menos eficiente, se utiliza cuando se requiere una mayor intensidad emocional.</a:t>
            </a:r>
            <a:endParaRPr sz="100"/>
          </a:p>
        </p:txBody>
      </p:sp>
      <p:sp>
        <p:nvSpPr>
          <p:cNvPr id="292" name="Google Shape;292;p14"/>
          <p:cNvSpPr txBox="1"/>
          <p:nvPr/>
        </p:nvSpPr>
        <p:spPr>
          <a:xfrm>
            <a:off x="6729600" y="3819775"/>
            <a:ext cx="23931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2642"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-419" sz="1342">
                <a:latin typeface="Nunito"/>
                <a:ea typeface="Nunito"/>
                <a:cs typeface="Nunito"/>
                <a:sym typeface="Nunito"/>
              </a:rPr>
              <a:t>nadecuada para el teatro, limita la proyección y puede causar ten</a:t>
            </a:r>
            <a:r>
              <a:rPr lang="es-419" sz="1134"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s-419" sz="1534"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-419" sz="1234">
                <a:latin typeface="Nunito"/>
                <a:ea typeface="Nunito"/>
                <a:cs typeface="Nunito"/>
                <a:sym typeface="Nunito"/>
              </a:rPr>
              <a:t>ón.</a:t>
            </a:r>
            <a:endParaRPr sz="1234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5022975" y="2741400"/>
            <a:ext cx="1285800" cy="64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5022975" y="4183513"/>
            <a:ext cx="1285800" cy="64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95" name="Google Shape;295;p14"/>
          <p:cNvCxnSpPr>
            <a:endCxn id="288" idx="2"/>
          </p:cNvCxnSpPr>
          <p:nvPr/>
        </p:nvCxnSpPr>
        <p:spPr>
          <a:xfrm>
            <a:off x="1352938" y="3861963"/>
            <a:ext cx="1612200" cy="790500"/>
          </a:xfrm>
          <a:prstGeom prst="bentConnector3">
            <a:avLst>
              <a:gd fmla="val -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14"/>
          <p:cNvCxnSpPr>
            <a:endCxn id="289" idx="2"/>
          </p:cNvCxnSpPr>
          <p:nvPr/>
        </p:nvCxnSpPr>
        <p:spPr>
          <a:xfrm flipH="1" rot="10800000">
            <a:off x="2120725" y="3083025"/>
            <a:ext cx="924900" cy="198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14"/>
          <p:cNvCxnSpPr>
            <a:stCxn id="285" idx="0"/>
          </p:cNvCxnSpPr>
          <p:nvPr/>
        </p:nvCxnSpPr>
        <p:spPr>
          <a:xfrm rot="-5400000">
            <a:off x="1736575" y="1262700"/>
            <a:ext cx="1050300" cy="1567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"/>
          <p:cNvSpPr txBox="1"/>
          <p:nvPr>
            <p:ph type="title"/>
          </p:nvPr>
        </p:nvSpPr>
        <p:spPr>
          <a:xfrm>
            <a:off x="848375" y="2503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s-419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é</a:t>
            </a:r>
            <a:r>
              <a:rPr lang="es-419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s-419" sz="1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nicas de Respiración</a:t>
            </a:r>
            <a:endParaRPr sz="3600"/>
          </a:p>
        </p:txBody>
      </p:sp>
      <p:sp>
        <p:nvSpPr>
          <p:cNvPr id="303" name="Google Shape;303;p15"/>
          <p:cNvSpPr txBox="1"/>
          <p:nvPr>
            <p:ph idx="1" type="body"/>
          </p:nvPr>
        </p:nvSpPr>
        <p:spPr>
          <a:xfrm>
            <a:off x="312625" y="797925"/>
            <a:ext cx="5205900" cy="3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-419" sz="1400">
                <a:solidFill>
                  <a:srgbClr val="000000"/>
                </a:solidFill>
              </a:rPr>
              <a:t>Respiración profunda</a:t>
            </a:r>
            <a:r>
              <a:rPr lang="es-419" sz="1400">
                <a:solidFill>
                  <a:srgbClr val="000000"/>
                </a:solidFill>
              </a:rPr>
              <a:t>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-419" sz="1400">
                <a:solidFill>
                  <a:srgbClr val="000000"/>
                </a:solidFill>
              </a:rPr>
              <a:t> Llenar los pulmones completamente, asegurando una buena columna de aire para la proyección vocal.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-419" sz="1400">
                <a:solidFill>
                  <a:srgbClr val="000000"/>
                </a:solidFill>
              </a:rPr>
              <a:t>Control de la exhalación</a:t>
            </a:r>
            <a:r>
              <a:rPr lang="es-419" sz="1400">
                <a:solidFill>
                  <a:srgbClr val="000000"/>
                </a:solidFill>
              </a:rPr>
              <a:t>: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s-419" sz="1400">
                <a:solidFill>
                  <a:srgbClr val="000000"/>
                </a:solidFill>
              </a:rPr>
              <a:t>Mantener el aire mientras se habla, sin que la voz se apague o se pierda.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-419" sz="1400">
                <a:solidFill>
                  <a:srgbClr val="000000"/>
                </a:solidFill>
              </a:rPr>
              <a:t>Ejercicios respiratorios</a:t>
            </a:r>
            <a:r>
              <a:rPr lang="es-419" sz="1400">
                <a:solidFill>
                  <a:srgbClr val="000000"/>
                </a:solidFill>
              </a:rPr>
              <a:t>: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Inhalar por la nariz y exhalar por la boca</a:t>
            </a:r>
            <a:r>
              <a:rPr lang="es-419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Respiración en 4 tiempos</a:t>
            </a:r>
            <a:r>
              <a:rPr lang="es-419" sz="1400">
                <a:solidFill>
                  <a:srgbClr val="000000"/>
                </a:solidFill>
              </a:rPr>
              <a:t>: Inhalar 4 tiempos, mantener 4 tiempos, exhalar 4 tiempos, y descansar 4 tiempos.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Ejercicios de relajación del diafragma</a:t>
            </a:r>
            <a:r>
              <a:rPr lang="es-419" sz="1400">
                <a:solidFill>
                  <a:srgbClr val="000000"/>
                </a:solidFill>
              </a:rPr>
              <a:t>: Reducir tensiones para facilitar la respiración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250" y="1569546"/>
            <a:ext cx="3067350" cy="27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3. Proyección Vocal</a:t>
            </a:r>
            <a:endParaRPr sz="3500"/>
          </a:p>
        </p:txBody>
      </p:sp>
      <p:sp>
        <p:nvSpPr>
          <p:cNvPr id="310" name="Google Shape;310;p16"/>
          <p:cNvSpPr txBox="1"/>
          <p:nvPr>
            <p:ph idx="1" type="body"/>
          </p:nvPr>
        </p:nvSpPr>
        <p:spPr>
          <a:xfrm>
            <a:off x="84900" y="985475"/>
            <a:ext cx="5286300" cy="29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-419" sz="1400">
                <a:solidFill>
                  <a:srgbClr val="000000"/>
                </a:solidFill>
              </a:rPr>
              <a:t>Definición</a:t>
            </a:r>
            <a:r>
              <a:rPr lang="es-419" sz="1400">
                <a:solidFill>
                  <a:srgbClr val="000000"/>
                </a:solidFill>
              </a:rPr>
              <a:t>: Capacidad de emitir la voz de manera clara, fuerte y sin esfuerzo, para que llegue a todo el público.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s-419" sz="1400">
                <a:solidFill>
                  <a:srgbClr val="000000"/>
                </a:solidFill>
              </a:rPr>
              <a:t>Técnicas</a:t>
            </a:r>
            <a:r>
              <a:rPr lang="es-419" sz="1400">
                <a:solidFill>
                  <a:srgbClr val="000000"/>
                </a:solidFill>
              </a:rPr>
              <a:t>: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Usar el diafragma</a:t>
            </a:r>
            <a:r>
              <a:rPr lang="es-419" sz="1400">
                <a:solidFill>
                  <a:srgbClr val="000000"/>
                </a:solidFill>
              </a:rPr>
              <a:t>: Ayuda a proyectar la voz sin forzar la garganta.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Postura correcta</a:t>
            </a:r>
            <a:r>
              <a:rPr lang="es-419" sz="1400">
                <a:solidFill>
                  <a:srgbClr val="000000"/>
                </a:solidFill>
              </a:rPr>
              <a:t>: Mantener la espalda recta y los hombros relajados para facilitar el paso del aire.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s-419" sz="1400">
                <a:solidFill>
                  <a:srgbClr val="000000"/>
                </a:solidFill>
              </a:rPr>
              <a:t>Claridad y articulación</a:t>
            </a:r>
            <a:r>
              <a:rPr lang="es-419" sz="1400">
                <a:solidFill>
                  <a:srgbClr val="000000"/>
                </a:solidFill>
              </a:rPr>
              <a:t>: Usar correctamente la lengua, los labios y la mandíbula para evitar sonidos apagados o incomprensibles.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775" y="1294538"/>
            <a:ext cx="3632950" cy="25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Cuidado de la Voz</a:t>
            </a:r>
            <a:endParaRPr sz="3500"/>
          </a:p>
        </p:txBody>
      </p:sp>
      <p:sp>
        <p:nvSpPr>
          <p:cNvPr id="317" name="Google Shape;317;p17"/>
          <p:cNvSpPr txBox="1"/>
          <p:nvPr>
            <p:ph idx="1" type="body"/>
          </p:nvPr>
        </p:nvSpPr>
        <p:spPr>
          <a:xfrm>
            <a:off x="834975" y="1300950"/>
            <a:ext cx="3277200" cy="31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s-419" sz="1600">
                <a:solidFill>
                  <a:srgbClr val="000000"/>
                </a:solidFill>
              </a:rPr>
              <a:t>Hidratación</a:t>
            </a:r>
            <a:r>
              <a:rPr lang="es-419" sz="1600">
                <a:solidFill>
                  <a:srgbClr val="000000"/>
                </a:solidFill>
              </a:rPr>
              <a:t>: Mantener la garganta hidratada bebiendo agua a temperatura ambiente.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s-419" sz="1600">
                <a:solidFill>
                  <a:srgbClr val="000000"/>
                </a:solidFill>
              </a:rPr>
              <a:t>Evitar forzar la voz</a:t>
            </a:r>
            <a:r>
              <a:rPr lang="es-419" sz="1600">
                <a:solidFill>
                  <a:srgbClr val="000000"/>
                </a:solidFill>
              </a:rPr>
              <a:t>: No gritar ni hablar en exceso.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s-419" sz="1600">
                <a:solidFill>
                  <a:srgbClr val="000000"/>
                </a:solidFill>
              </a:rPr>
              <a:t>Reposo vocal</a:t>
            </a:r>
            <a:r>
              <a:rPr lang="es-419" sz="1600">
                <a:solidFill>
                  <a:srgbClr val="000000"/>
                </a:solidFill>
              </a:rPr>
              <a:t>: Descansar la voz cuando sea necesario, especialmente durante ensayos intensivos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090" y="1093925"/>
            <a:ext cx="4066560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5. Ejercicios de Calentamiento Vocal</a:t>
            </a:r>
            <a:endParaRPr sz="3400"/>
          </a:p>
        </p:txBody>
      </p:sp>
      <p:sp>
        <p:nvSpPr>
          <p:cNvPr id="324" name="Google Shape;324;p18"/>
          <p:cNvSpPr txBox="1"/>
          <p:nvPr>
            <p:ph idx="1" type="body"/>
          </p:nvPr>
        </p:nvSpPr>
        <p:spPr>
          <a:xfrm>
            <a:off x="450900" y="1354525"/>
            <a:ext cx="5938200" cy="35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s-419" sz="1500">
                <a:solidFill>
                  <a:srgbClr val="000000"/>
                </a:solidFill>
              </a:rPr>
              <a:t>E</a:t>
            </a:r>
            <a:r>
              <a:rPr b="1" lang="es-419" sz="2033">
                <a:solidFill>
                  <a:srgbClr val="000000"/>
                </a:solidFill>
              </a:rPr>
              <a:t>jercicios de resonancia</a:t>
            </a:r>
            <a:r>
              <a:rPr lang="es-419" sz="2033">
                <a:solidFill>
                  <a:srgbClr val="000000"/>
                </a:solidFill>
              </a:rPr>
              <a:t>:</a:t>
            </a:r>
            <a:endParaRPr sz="2033">
              <a:solidFill>
                <a:srgbClr val="000000"/>
              </a:solidFill>
            </a:endParaRPr>
          </a:p>
          <a:p>
            <a:pPr indent="-3577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4"/>
              <a:buChar char="○"/>
            </a:pPr>
            <a:r>
              <a:rPr lang="es-419" sz="2033">
                <a:solidFill>
                  <a:srgbClr val="000000"/>
                </a:solidFill>
              </a:rPr>
              <a:t>Vibraciones en los labios ("brrrr").</a:t>
            </a:r>
            <a:endParaRPr sz="2033">
              <a:solidFill>
                <a:srgbClr val="000000"/>
              </a:solidFill>
            </a:endParaRPr>
          </a:p>
          <a:p>
            <a:pPr indent="-3577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4"/>
              <a:buChar char="○"/>
            </a:pPr>
            <a:r>
              <a:rPr lang="es-419" sz="2033">
                <a:solidFill>
                  <a:srgbClr val="000000"/>
                </a:solidFill>
              </a:rPr>
              <a:t>Sonidos nasales ("mmm").</a:t>
            </a:r>
            <a:endParaRPr sz="2033">
              <a:solidFill>
                <a:srgbClr val="000000"/>
              </a:solidFill>
            </a:endParaRPr>
          </a:p>
          <a:p>
            <a:pPr indent="-357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4"/>
              <a:buChar char="●"/>
            </a:pPr>
            <a:r>
              <a:rPr b="1" lang="es-419" sz="2033">
                <a:solidFill>
                  <a:srgbClr val="000000"/>
                </a:solidFill>
              </a:rPr>
              <a:t>Escalas vocales</a:t>
            </a:r>
            <a:r>
              <a:rPr lang="es-419" sz="2033">
                <a:solidFill>
                  <a:srgbClr val="000000"/>
                </a:solidFill>
              </a:rPr>
              <a:t>: Practicar diferentes tonos y alturas para calentar las cuerdas vocales.</a:t>
            </a:r>
            <a:endParaRPr sz="2033">
              <a:solidFill>
                <a:srgbClr val="000000"/>
              </a:solidFill>
            </a:endParaRPr>
          </a:p>
          <a:p>
            <a:pPr indent="-357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4"/>
              <a:buChar char="●"/>
            </a:pPr>
            <a:r>
              <a:rPr b="1" lang="es-419" sz="2033">
                <a:solidFill>
                  <a:srgbClr val="000000"/>
                </a:solidFill>
              </a:rPr>
              <a:t>Ejercicios de dicción</a:t>
            </a:r>
            <a:r>
              <a:rPr lang="es-419" sz="2033">
                <a:solidFill>
                  <a:srgbClr val="000000"/>
                </a:solidFill>
              </a:rPr>
              <a:t>: Practicar trabalenguas o frases rápidas para mejorar la claridad de la pronunciación.</a:t>
            </a:r>
            <a:endParaRPr sz="2033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325" name="Google Shape;3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75" y="1597875"/>
            <a:ext cx="2759301" cy="18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6. Relación entre Respiración y Emoción</a:t>
            </a:r>
            <a:endParaRPr sz="3300"/>
          </a:p>
        </p:txBody>
      </p:sp>
      <p:sp>
        <p:nvSpPr>
          <p:cNvPr id="331" name="Google Shape;331;p19"/>
          <p:cNvSpPr txBox="1"/>
          <p:nvPr>
            <p:ph idx="1" type="body"/>
          </p:nvPr>
        </p:nvSpPr>
        <p:spPr>
          <a:xfrm>
            <a:off x="446550" y="1300950"/>
            <a:ext cx="4214700" cy="38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s-419" sz="1600">
                <a:solidFill>
                  <a:srgbClr val="000000"/>
                </a:solidFill>
              </a:rPr>
              <a:t>Voz como herramienta emocional</a:t>
            </a:r>
            <a:r>
              <a:rPr lang="es-419" sz="1600">
                <a:solidFill>
                  <a:srgbClr val="000000"/>
                </a:solidFill>
              </a:rPr>
              <a:t>: La respiración influye directamente en la expresión emocional.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es-419" sz="1600">
                <a:solidFill>
                  <a:srgbClr val="000000"/>
                </a:solidFill>
              </a:rPr>
              <a:t>Respiración agitada</a:t>
            </a:r>
            <a:r>
              <a:rPr lang="es-419" sz="1600">
                <a:solidFill>
                  <a:srgbClr val="000000"/>
                </a:solidFill>
              </a:rPr>
              <a:t>: Para momentos de tensión o pánico.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es-419" sz="1600">
                <a:solidFill>
                  <a:srgbClr val="000000"/>
                </a:solidFill>
              </a:rPr>
              <a:t>Respiración profunda</a:t>
            </a:r>
            <a:r>
              <a:rPr lang="es-419" sz="1600">
                <a:solidFill>
                  <a:srgbClr val="000000"/>
                </a:solidFill>
              </a:rPr>
              <a:t>: Para calma o reflexión.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b="1" lang="es-419" sz="1600">
                <a:solidFill>
                  <a:srgbClr val="000000"/>
                </a:solidFill>
              </a:rPr>
              <a:t>Ejercicio de conexión emocional</a:t>
            </a:r>
            <a:r>
              <a:rPr lang="es-419" sz="1600">
                <a:solidFill>
                  <a:srgbClr val="000000"/>
                </a:solidFill>
              </a:rPr>
              <a:t>: Trabajar la respiración para alinear las emociones del personaje con las necesidades vocales.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32" name="Google Shape;3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650" y="1750275"/>
            <a:ext cx="3240824" cy="324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419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Elementos Físicos Relacionados</a:t>
            </a:r>
            <a:endParaRPr sz="3700"/>
          </a:p>
        </p:txBody>
      </p:sp>
      <p:sp>
        <p:nvSpPr>
          <p:cNvPr id="338" name="Google Shape;338;p20"/>
          <p:cNvSpPr txBox="1"/>
          <p:nvPr>
            <p:ph idx="1" type="body"/>
          </p:nvPr>
        </p:nvSpPr>
        <p:spPr>
          <a:xfrm>
            <a:off x="1022525" y="1360500"/>
            <a:ext cx="3732600" cy="3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100">
                <a:solidFill>
                  <a:schemeClr val="dk1"/>
                </a:solidFill>
              </a:rPr>
              <a:t>.</a:t>
            </a:r>
            <a:endParaRPr b="1"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s-419" sz="1700">
                <a:solidFill>
                  <a:srgbClr val="000000"/>
                </a:solidFill>
              </a:rPr>
              <a:t>Postura</a:t>
            </a:r>
            <a:r>
              <a:rPr lang="es-419" sz="1700">
                <a:solidFill>
                  <a:srgbClr val="000000"/>
                </a:solidFill>
              </a:rPr>
              <a:t>: La postura afecta la apertura del diafragma y la facilidad de la respiración.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b="1" lang="es-419" sz="1700">
                <a:solidFill>
                  <a:srgbClr val="000000"/>
                </a:solidFill>
              </a:rPr>
              <a:t>Relajación muscular</a:t>
            </a:r>
            <a:r>
              <a:rPr lang="es-419" sz="1700">
                <a:solidFill>
                  <a:srgbClr val="000000"/>
                </a:solidFill>
              </a:rPr>
              <a:t>: Evitar tensiones innecesarias en cuello, hombros y mandíbula para una mejor proyección vocal.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525" y="1227900"/>
            <a:ext cx="4084076" cy="310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